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63" r:id="rId3"/>
    <p:sldId id="275" r:id="rId4"/>
    <p:sldId id="262" r:id="rId5"/>
    <p:sldId id="271" r:id="rId6"/>
    <p:sldId id="273" r:id="rId7"/>
    <p:sldId id="258" r:id="rId8"/>
    <p:sldId id="274" r:id="rId9"/>
  </p:sldIdLst>
  <p:sldSz cx="9144000" cy="6858000" type="screen4x3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02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7B8CC-59DB-4038-B19A-26684AB415C0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E8BFF-9B61-496E-943E-CD33DEDE1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7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ақырып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Тақырыпша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k-KZ" smtClean="0"/>
              <a:t>Тақырыпша үлгісін өңдеу үшін нұқыңыз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C223-167B-46E7-806E-BEA177A6DCEC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Тақырып және тік мәті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Тік мәтін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16E-81FB-4821-A2AC-7EFD2B18BD5B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Тік тақырып пен мәті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ік тақырып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Тік мәтін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9C-280E-48AD-BAE4-63469EBCFB0B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ақырып және ны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азмұн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29A5-DA52-4E90-9FFE-2484107EA1DF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Бөлім тақырыб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әтін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D509-D646-4D48-907B-10DF3A8B0063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Екі ны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азмұн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Мазмұн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5" name="Күн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5085-1FE2-46E7-A1C9-01A9DE2FBDF0}" type="datetime1">
              <a:rPr lang="kk-KZ" smtClean="0"/>
              <a:t>30.01.2019</a:t>
            </a:fld>
            <a:endParaRPr lang="kk-KZ"/>
          </a:p>
        </p:txBody>
      </p:sp>
      <p:sp>
        <p:nvSpPr>
          <p:cNvPr id="6" name="Төменгі деректем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Слайд нөмірі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алысты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әтін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Мазмұн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5" name="Мәтін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6" name="Мазмұн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7" name="Күн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13-2915-47A9-9A65-97E890A296F6}" type="datetime1">
              <a:rPr lang="kk-KZ" smtClean="0"/>
              <a:t>30.01.2019</a:t>
            </a:fld>
            <a:endParaRPr lang="kk-KZ"/>
          </a:p>
        </p:txBody>
      </p:sp>
      <p:sp>
        <p:nvSpPr>
          <p:cNvPr id="8" name="Төменгі деректем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Слайд нөмірі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ек тақыры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Күн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6248-5798-400D-A20D-352CCBD4BDB8}" type="datetime1">
              <a:rPr lang="kk-KZ" smtClean="0"/>
              <a:t>30.01.2019</a:t>
            </a:fld>
            <a:endParaRPr lang="kk-KZ"/>
          </a:p>
        </p:txBody>
      </p:sp>
      <p:sp>
        <p:nvSpPr>
          <p:cNvPr id="4" name="Төменгі деректем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Слайд нөмірі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Б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үн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8D74-70F1-41FB-AEB3-702F8DE1FA39}" type="datetime1">
              <a:rPr lang="kk-KZ" smtClean="0"/>
              <a:t>30.01.2019</a:t>
            </a:fld>
            <a:endParaRPr lang="kk-KZ"/>
          </a:p>
        </p:txBody>
      </p:sp>
      <p:sp>
        <p:nvSpPr>
          <p:cNvPr id="3" name="Төменгі деректем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Слайд нөмірі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Тақырыбы бар ны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азмұн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Мәтін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5" name="Күн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4080-B73F-4DB3-A73F-AB6B655422ED}" type="datetime1">
              <a:rPr lang="kk-KZ" smtClean="0"/>
              <a:t>30.01.2019</a:t>
            </a:fld>
            <a:endParaRPr lang="kk-KZ"/>
          </a:p>
        </p:txBody>
      </p:sp>
      <p:sp>
        <p:nvSpPr>
          <p:cNvPr id="6" name="Төменгі деректем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Слайд нөмірі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Тақырыбы бар сур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Суре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Мәтін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5" name="Күн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55F2-46BD-4492-91F5-5D6B8930396E}" type="datetime1">
              <a:rPr lang="kk-KZ" smtClean="0"/>
              <a:t>30.01.2019</a:t>
            </a:fld>
            <a:endParaRPr lang="kk-KZ"/>
          </a:p>
        </p:txBody>
      </p:sp>
      <p:sp>
        <p:nvSpPr>
          <p:cNvPr id="6" name="Төменгі деректем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Слайд нөмірі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әтін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DD333-9B92-49CF-8E42-83C716C60B72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k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3992"/>
            <a:ext cx="8229600" cy="1935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Плановые показатели программы развития мясного животноводства на 2019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1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238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89173"/>
            <a:ext cx="8712968" cy="640175"/>
          </a:xfrm>
          <a:prstGeom prst="rect">
            <a:avLst/>
          </a:prstGeom>
        </p:spPr>
        <p:txBody>
          <a:bodyPr vert="horz" lIns="68588" tIns="34295" rIns="68588" bIns="34295" rtlCol="0" anchor="ctr">
            <a:noAutofit/>
          </a:bodyPr>
          <a:lstStyle/>
          <a:p>
            <a:pPr algn="ctr" defTabSz="685679">
              <a:lnSpc>
                <a:spcPct val="90000"/>
              </a:lnSpc>
              <a:spcBef>
                <a:spcPct val="0"/>
              </a:spcBef>
            </a:pPr>
            <a:r>
              <a:rPr lang="ru-RU" sz="1600" cap="all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План экспорта на 2019 год</a:t>
            </a:r>
            <a:endParaRPr lang="ru-RU" sz="1600" cap="all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2</a:t>
            </a:fld>
            <a:endParaRPr lang="kk-KZ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351470"/>
              </p:ext>
            </p:extLst>
          </p:nvPr>
        </p:nvGraphicFramePr>
        <p:xfrm>
          <a:off x="251520" y="1340768"/>
          <a:ext cx="8712970" cy="402254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155050"/>
                <a:gridCol w="565739"/>
                <a:gridCol w="565739"/>
                <a:gridCol w="565739"/>
                <a:gridCol w="565739"/>
                <a:gridCol w="565739"/>
                <a:gridCol w="565739"/>
                <a:gridCol w="635092"/>
                <a:gridCol w="576064"/>
                <a:gridCol w="648072"/>
                <a:gridCol w="607041"/>
                <a:gridCol w="565739"/>
                <a:gridCol w="565739"/>
                <a:gridCol w="565739"/>
              </a:tblGrid>
              <a:tr h="395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наименование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2019 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январь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февраль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март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апрель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май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июнь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июль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август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сентябрь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октябрь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ноябрь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декабрь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2" marR="8352" marT="8352" marB="0" anchor="ctr"/>
                </a:tc>
              </a:tr>
              <a:tr h="1810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Акмолинская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Актюбинская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Алматинская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Атырауская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032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Восточно-Казахстанская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Жамбылская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</a:tr>
              <a:tr h="4032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Западно-Казахстанская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Карагандинская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Кызылординская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Костанайская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Мангистауская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Павлодарская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</a:tr>
              <a:tr h="4032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Северо-Казахстанская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Туркестанская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</a:tr>
              <a:tr h="202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1 950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2 920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3 620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3 900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3 200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7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3</a:t>
            </a:fld>
            <a:endParaRPr lang="kk-KZ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89173"/>
            <a:ext cx="8712968" cy="640175"/>
          </a:xfrm>
          <a:prstGeom prst="rect">
            <a:avLst/>
          </a:prstGeom>
        </p:spPr>
        <p:txBody>
          <a:bodyPr vert="horz" lIns="68588" tIns="34295" rIns="68588" bIns="34295" rtlCol="0" anchor="ctr">
            <a:noAutofit/>
          </a:bodyPr>
          <a:lstStyle/>
          <a:p>
            <a:pPr algn="ctr" defTabSz="685679">
              <a:lnSpc>
                <a:spcPct val="90000"/>
              </a:lnSpc>
              <a:spcBef>
                <a:spcPct val="0"/>
              </a:spcBef>
            </a:pPr>
            <a:r>
              <a:rPr lang="ru-RU" sz="1600" cap="all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План по Породному преобразованию на 2019 год </a:t>
            </a:r>
            <a:endParaRPr lang="ru-RU" sz="1600" cap="all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94373"/>
              </p:ext>
            </p:extLst>
          </p:nvPr>
        </p:nvGraphicFramePr>
        <p:xfrm>
          <a:off x="179507" y="1268760"/>
          <a:ext cx="8784981" cy="316835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089857"/>
                <a:gridCol w="507894"/>
                <a:gridCol w="507894"/>
                <a:gridCol w="507894"/>
                <a:gridCol w="507894"/>
                <a:gridCol w="507894"/>
                <a:gridCol w="507894"/>
                <a:gridCol w="507894"/>
                <a:gridCol w="507894"/>
                <a:gridCol w="507894"/>
                <a:gridCol w="507894"/>
                <a:gridCol w="529057"/>
                <a:gridCol w="563445"/>
                <a:gridCol w="507894"/>
                <a:gridCol w="507894"/>
                <a:gridCol w="507894"/>
              </a:tblGrid>
              <a:tr h="18637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Наименование областей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effectLst/>
                        </a:rPr>
                        <a:t>2019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январь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февраль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март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апрель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май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июнь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июль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август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сентябрь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октябрь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ноябрь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декабрь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</a:tr>
              <a:tr h="186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п/п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Акмолинская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Актюбинская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70843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Алматинская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139469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158488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Атырауская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ВКО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56793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132517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151448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Жамбылская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ЗКО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104402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121803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Карагандинская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Костанайская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Кызылординская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Мангистауская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Павлодарская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СКО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Туркестанская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b"/>
                </a:tc>
              </a:tr>
              <a:tr h="1863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u="none" strike="noStrike" dirty="0">
                          <a:effectLst/>
                        </a:rPr>
                        <a:t>Всего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129911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259822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649555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779466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909378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1039289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1181010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6" marR="7436" marT="743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6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267346"/>
              </p:ext>
            </p:extLst>
          </p:nvPr>
        </p:nvGraphicFramePr>
        <p:xfrm>
          <a:off x="539551" y="980728"/>
          <a:ext cx="8280922" cy="439248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964886"/>
                <a:gridCol w="879392"/>
                <a:gridCol w="879392"/>
                <a:gridCol w="1135878"/>
                <a:gridCol w="1140458"/>
                <a:gridCol w="1140458"/>
                <a:gridCol w="1140458"/>
              </a:tblGrid>
              <a:tr h="22353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Наименование областей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план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потребность в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быках, гол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</a:t>
                      </a:r>
                      <a:r>
                        <a:rPr lang="ru-RU" sz="1200" b="1" u="none" strike="noStrike" dirty="0" smtClean="0">
                          <a:effectLst/>
                        </a:rPr>
                        <a:t>спользуется</a:t>
                      </a:r>
                      <a:r>
                        <a:rPr lang="ru-RU" sz="1200" b="1" u="none" strike="noStrike" dirty="0">
                          <a:effectLst/>
                        </a:rPr>
                        <a:t>, голов на 24.12.18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требуется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дополнительно до 1.05.2019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в том числе через операторов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Акмолинская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221,2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73,0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2919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Актюбинская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262,4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89,2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3569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Алматинская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496,5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153,9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6157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Атырауская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92,7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19,5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779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ВКО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530,1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172,1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6255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3366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Жамбылская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185,3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70,0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3262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ЗКО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305,2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178,5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7142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Карагандинская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327,5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92,0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4126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1400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Костанайская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212,9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71,3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2853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Кызылординская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177,6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62,9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2514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Мангистауская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Павлодарская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206,8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58,9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2358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СКО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187,9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45,1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1803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Туркестанская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491,7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145,1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5802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4763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  <a:tr h="2235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Всего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3711,0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1231,5</a:t>
                      </a:r>
                    </a:p>
                  </a:txBody>
                  <a:tcPr marL="7436" marR="7436" marT="743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</a:rPr>
                        <a:t>49 539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16 699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32 840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15 000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17" marR="5817" marT="5817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8680" y="260648"/>
            <a:ext cx="8712968" cy="640175"/>
          </a:xfrm>
          <a:prstGeom prst="rect">
            <a:avLst/>
          </a:prstGeom>
        </p:spPr>
        <p:txBody>
          <a:bodyPr vert="horz" lIns="68588" tIns="34295" rIns="68588" bIns="34295" rtlCol="0" anchor="ctr">
            <a:noAutofit/>
          </a:bodyPr>
          <a:lstStyle/>
          <a:p>
            <a:pPr algn="ctr" defTabSz="685679">
              <a:lnSpc>
                <a:spcPct val="90000"/>
              </a:lnSpc>
              <a:spcBef>
                <a:spcPct val="0"/>
              </a:spcBef>
            </a:pPr>
            <a:r>
              <a:rPr lang="ru-RU" sz="1600" cap="all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Потребность племенных быков на 2019 год</a:t>
            </a:r>
            <a:endParaRPr lang="ru-RU" sz="1600" cap="all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4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415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5</a:t>
            </a:fld>
            <a:endParaRPr lang="kk-KZ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4344"/>
              </p:ext>
            </p:extLst>
          </p:nvPr>
        </p:nvGraphicFramePr>
        <p:xfrm>
          <a:off x="107504" y="1340768"/>
          <a:ext cx="9036494" cy="360040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615307"/>
                <a:gridCol w="544591"/>
                <a:gridCol w="519206"/>
                <a:gridCol w="516898"/>
                <a:gridCol w="535360"/>
                <a:gridCol w="535360"/>
                <a:gridCol w="572281"/>
                <a:gridCol w="526128"/>
                <a:gridCol w="563050"/>
                <a:gridCol w="563050"/>
                <a:gridCol w="655353"/>
                <a:gridCol w="629970"/>
                <a:gridCol w="629970"/>
                <a:gridCol w="629970"/>
              </a:tblGrid>
              <a:tr h="452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Наименование области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январь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февраль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март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апрель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май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июнь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июль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август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сентябрь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октябрь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ноябрь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декабрь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Акмолинская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</a:rPr>
                        <a:t>22,733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3410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5001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6820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8866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11139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13412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15685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17959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20459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22733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Актюбинская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23,475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7042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9155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11503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13850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16197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18545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21127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23475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Алматинская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45,197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6780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13559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17627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22146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26666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31186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35706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40677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45197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Атырауская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5,600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1232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2744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3864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4424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Восточно-Казахстанская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42,236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1689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3801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9292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12671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16472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20696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24919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29143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33366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38012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42236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Жамбылская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23,821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5241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7146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9290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11672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14054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16436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18818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21439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23821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Западно-Казахстанская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54,352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2174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4892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8153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11957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16306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21197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26633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32068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37503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42938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48917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54352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Карагандинская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28,378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4257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6243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8513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11067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13905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16743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19581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22418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25540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28378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err="1" smtClean="0">
                          <a:effectLst/>
                        </a:rPr>
                        <a:t>Костанайская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21,856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3278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8524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10709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12895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15080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17266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19670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21856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 smtClean="0">
                          <a:effectLst/>
                        </a:rPr>
                        <a:t>Кызылординская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19,154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4214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7470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9385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11301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13216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15131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17238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19154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Мангистауская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Павлодарская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16,260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1463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3577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7968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11220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12846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14634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16260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Северо-Казахстанская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12,686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2791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3806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4947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6216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7485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8753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11417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12686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Южно-Казахстанская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37,857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3407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5679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8329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11357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14764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18550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22336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26122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29907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34072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37857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  <a:tr h="2098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Всего по РК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353,604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14144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31824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53041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77793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106081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137905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173266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208626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243986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279347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318243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353604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1" marR="6311" marT="6311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8994" y="578588"/>
            <a:ext cx="8712968" cy="640175"/>
          </a:xfrm>
          <a:prstGeom prst="rect">
            <a:avLst/>
          </a:prstGeom>
        </p:spPr>
        <p:txBody>
          <a:bodyPr vert="horz" lIns="68588" tIns="34295" rIns="68588" bIns="34295" rtlCol="0" anchor="ctr">
            <a:noAutofit/>
          </a:bodyPr>
          <a:lstStyle/>
          <a:p>
            <a:pPr algn="ctr" defTabSz="685679">
              <a:lnSpc>
                <a:spcPct val="90000"/>
              </a:lnSpc>
              <a:spcBef>
                <a:spcPct val="0"/>
              </a:spcBef>
            </a:pPr>
            <a:r>
              <a:rPr lang="ru-RU" sz="1600" cap="all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Поставка бычков на откормочные площадки на 2019 год</a:t>
            </a:r>
            <a:endParaRPr lang="ru-RU" sz="1600" cap="all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7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6</a:t>
            </a:fld>
            <a:endParaRPr lang="kk-KZ"/>
          </a:p>
        </p:txBody>
      </p:sp>
      <p:sp>
        <p:nvSpPr>
          <p:cNvPr id="6" name="Прямоугольник 5"/>
          <p:cNvSpPr/>
          <p:nvPr/>
        </p:nvSpPr>
        <p:spPr>
          <a:xfrm>
            <a:off x="278994" y="116632"/>
            <a:ext cx="8712968" cy="640175"/>
          </a:xfrm>
          <a:prstGeom prst="rect">
            <a:avLst/>
          </a:prstGeom>
        </p:spPr>
        <p:txBody>
          <a:bodyPr vert="horz" lIns="68588" tIns="34295" rIns="68588" bIns="34295" rtlCol="0" anchor="ctr">
            <a:noAutofit/>
          </a:bodyPr>
          <a:lstStyle/>
          <a:p>
            <a:pPr algn="ctr" defTabSz="685679">
              <a:lnSpc>
                <a:spcPct val="90000"/>
              </a:lnSpc>
              <a:spcBef>
                <a:spcPct val="0"/>
              </a:spcBef>
            </a:pPr>
            <a:r>
              <a:rPr lang="ru-RU" sz="1600" cap="all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Финансирование закупа маточного КРС</a:t>
            </a:r>
            <a:endParaRPr lang="ru-RU" sz="1600" cap="all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8260"/>
              </p:ext>
            </p:extLst>
          </p:nvPr>
        </p:nvGraphicFramePr>
        <p:xfrm>
          <a:off x="1467126" y="980728"/>
          <a:ext cx="6336704" cy="440501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156219"/>
                <a:gridCol w="1300165"/>
                <a:gridCol w="1152128"/>
                <a:gridCol w="1728192"/>
              </a:tblGrid>
              <a:tr h="24263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области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Кол-во КРС, гол.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ПЛАН на 2019 г.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ОСТАТОК 2018 г.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Акмолинская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4 250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       1 085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           5 335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Актюбинская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16 000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4 948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20 948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Алматинская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11 750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1 692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13 442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Атырауская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2 000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505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  2 505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ВКО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      11 000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3 679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14 679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Жамбылская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       4 000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3 835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  7 835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ЗКО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        9 000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3 685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12 685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Карагандинская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      10 000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5 210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15 210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Костанайская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       7 000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308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  7 308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Кызылординская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2 000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650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  2 650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Павлодарская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8 000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2 191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10 191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СКО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4 000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1 956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  5 956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Туркестанская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11 000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1 720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        12 720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Всего по РК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   100 000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     31 464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       131 464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62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32110"/>
              </p:ext>
            </p:extLst>
          </p:nvPr>
        </p:nvGraphicFramePr>
        <p:xfrm>
          <a:off x="539552" y="1196752"/>
          <a:ext cx="8136904" cy="3797404"/>
        </p:xfrm>
        <a:graphic>
          <a:graphicData uri="http://schemas.openxmlformats.org/drawingml/2006/table">
            <a:tbl>
              <a:tblPr/>
              <a:tblGrid>
                <a:gridCol w="459482"/>
                <a:gridCol w="2708870"/>
                <a:gridCol w="2448272"/>
                <a:gridCol w="2520280"/>
              </a:tblGrid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Страна импортер</a:t>
                      </a:r>
                      <a:endParaRPr lang="ru-RU" sz="11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Количество, голов  </a:t>
                      </a:r>
                      <a:endParaRPr lang="ru-RU" sz="11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  <a:r>
                        <a:rPr lang="ru-RU" sz="11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поставок</a:t>
                      </a:r>
                      <a:endParaRPr lang="ru-RU" sz="11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Австралия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апрель-октябрь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февраль-ноябрь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Канада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февраль-ноябрь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Южная Америка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май-ноябрь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Европа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январь-апрель, октябрь-декабрь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Россия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январь-декабрь </a:t>
                      </a:r>
                      <a:endParaRPr lang="ru-RU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42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8068" marR="8068" marT="8068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r>
                        <a:rPr lang="ru-RU" sz="11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ru-RU" sz="11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56797"/>
            <a:ext cx="8712968" cy="640175"/>
          </a:xfrm>
          <a:prstGeom prst="rect">
            <a:avLst/>
          </a:prstGeom>
        </p:spPr>
        <p:txBody>
          <a:bodyPr vert="horz" lIns="68588" tIns="34295" rIns="68588" bIns="34295" rtlCol="0" anchor="ctr">
            <a:noAutofit/>
          </a:bodyPr>
          <a:lstStyle/>
          <a:p>
            <a:pPr algn="ctr" defTabSz="685679">
              <a:lnSpc>
                <a:spcPct val="90000"/>
              </a:lnSpc>
              <a:spcBef>
                <a:spcPct val="0"/>
              </a:spcBef>
            </a:pPr>
            <a:r>
              <a:rPr lang="ru-RU" sz="1600" cap="all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СТРАНЫ ИЗ КОТОРЫХ ПЛАНИРУЕТСЯ ЗАВОЗИТЬ СКОТ В 2019 ГОДУ  </a:t>
            </a:r>
            <a:endParaRPr lang="ru-RU" sz="1600" cap="all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7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1805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8</a:t>
            </a:fld>
            <a:endParaRPr lang="kk-KZ"/>
          </a:p>
        </p:txBody>
      </p:sp>
      <p:sp>
        <p:nvSpPr>
          <p:cNvPr id="6" name="Прямоугольник 5"/>
          <p:cNvSpPr/>
          <p:nvPr/>
        </p:nvSpPr>
        <p:spPr>
          <a:xfrm>
            <a:off x="278994" y="188640"/>
            <a:ext cx="8712968" cy="640175"/>
          </a:xfrm>
          <a:prstGeom prst="rect">
            <a:avLst/>
          </a:prstGeom>
        </p:spPr>
        <p:txBody>
          <a:bodyPr vert="horz" lIns="68588" tIns="34295" rIns="68588" bIns="34295" rtlCol="0" anchor="ctr">
            <a:noAutofit/>
          </a:bodyPr>
          <a:lstStyle/>
          <a:p>
            <a:pPr algn="ctr" defTabSz="685679">
              <a:lnSpc>
                <a:spcPct val="90000"/>
              </a:lnSpc>
              <a:spcBef>
                <a:spcPct val="0"/>
              </a:spcBef>
            </a:pPr>
            <a:r>
              <a:rPr lang="ru-RU" sz="1600" cap="all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Финансирование закупа маточного МРС</a:t>
            </a:r>
            <a:endParaRPr lang="ru-RU" sz="1600" cap="all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85650"/>
              </p:ext>
            </p:extLst>
          </p:nvPr>
        </p:nvGraphicFramePr>
        <p:xfrm>
          <a:off x="1979712" y="980728"/>
          <a:ext cx="5608411" cy="446449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906559"/>
                <a:gridCol w="2701852"/>
              </a:tblGrid>
              <a:tr h="24868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Наименование области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5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Кол-во МРС, гол.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Акмолинская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10 000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Актюбинская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30 000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Алматинская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30 000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Атырауская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10 000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ВКО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21 750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Жамбылская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40 000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ЗКО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         60 000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Карагандинская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15 000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Костанайская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  9 000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Кызылординская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60 000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Мангистауская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10 000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Павлодарская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60 000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Туркестанская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       60 000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Всего по РК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       415 750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9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ақырыбы">
  <a:themeElements>
    <a:clrScheme name="Стандартты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ты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т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1157</Words>
  <Application>Microsoft Office PowerPoint</Application>
  <PresentationFormat>Экран (4:3)</PresentationFormat>
  <Paragraphs>958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тақырыбы</vt:lpstr>
      <vt:lpstr>Плановые показатели программы развития мясного животноводства на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Ганиев Даулет Нурболулы</dc:creator>
  <cp:lastModifiedBy>Ганиев Даулет Нурболулы</cp:lastModifiedBy>
  <cp:revision>53</cp:revision>
  <dcterms:created xsi:type="dcterms:W3CDTF">2018-12-24T11:22:18Z</dcterms:created>
  <dcterms:modified xsi:type="dcterms:W3CDTF">2019-01-30T11:43:54Z</dcterms:modified>
</cp:coreProperties>
</file>